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62" r:id="rId5"/>
    <p:sldId id="270" r:id="rId6"/>
    <p:sldId id="263" r:id="rId7"/>
    <p:sldId id="271" r:id="rId8"/>
    <p:sldId id="264" r:id="rId9"/>
    <p:sldId id="272" r:id="rId10"/>
    <p:sldId id="265" r:id="rId11"/>
    <p:sldId id="273" r:id="rId12"/>
    <p:sldId id="269" r:id="rId13"/>
    <p:sldId id="266" r:id="rId14"/>
    <p:sldId id="267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B71AA"/>
    <a:srgbClr val="FBFBFB"/>
    <a:srgbClr val="8DE0FE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8" y="9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image" Target="../media/image10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1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29790" y="2503170"/>
            <a:ext cx="79724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800"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 i </a:t>
            </a:r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</a:rPr>
              <a:t>偕行</a:t>
            </a:r>
            <a:r>
              <a:rPr lang="en-US" altLang="zh-CN" sz="4800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</a:rPr>
              <a:t>北航校园跳蚤市场</a:t>
            </a:r>
            <a:endParaRPr lang="zh-CN" altLang="en-US" sz="4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37760" y="355727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冯如杯现场答辩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7945" y="134620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项目发展展望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78425" y="192976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功能拓展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9" name="图片 18" descr="U80(@M0D8)0HN_N4P~)Q_T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2444115"/>
            <a:ext cx="1908810" cy="3396615"/>
          </a:xfrm>
          <a:prstGeom prst="rect">
            <a:avLst/>
          </a:prstGeom>
        </p:spPr>
      </p:pic>
      <p:pic>
        <p:nvPicPr>
          <p:cNvPr id="4" name="图片 3" descr="B_)HUVWP3YW$J)6`V0PNX0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95" y="2444115"/>
            <a:ext cx="1909445" cy="3396615"/>
          </a:xfrm>
          <a:prstGeom prst="rect">
            <a:avLst/>
          </a:prstGeom>
        </p:spPr>
      </p:pic>
      <p:pic>
        <p:nvPicPr>
          <p:cNvPr id="10" name="图片 9" descr="书籍列表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2444115"/>
            <a:ext cx="1908810" cy="33966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77965" y="5840730"/>
            <a:ext cx="180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协助筛选完善</a:t>
            </a:r>
            <a:endParaRPr lang="zh-CN" altLang="en-US" sz="1600" b="1"/>
          </a:p>
          <a:p>
            <a:pPr algn="ctr"/>
            <a:r>
              <a:rPr lang="zh-CN" altLang="en-US" sz="1600"/>
              <a:t>改善用户体验</a:t>
            </a:r>
            <a:endParaRPr lang="zh-CN" altLang="en-US" sz="1600"/>
          </a:p>
          <a:p>
            <a:pPr algn="ctr"/>
            <a:r>
              <a:rPr lang="zh-CN" altLang="en-US" sz="1600"/>
              <a:t>选择心仪物更便捷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3743960" y="5840730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增设拼单功能</a:t>
            </a:r>
            <a:endParaRPr lang="zh-CN" altLang="en-US" sz="1600" b="1"/>
          </a:p>
          <a:p>
            <a:pPr algn="ctr"/>
            <a:r>
              <a:rPr lang="zh-CN" altLang="en-US" sz="1600"/>
              <a:t>满足大家需求</a:t>
            </a:r>
            <a:endParaRPr lang="zh-CN" altLang="en-US" sz="1600"/>
          </a:p>
          <a:p>
            <a:pPr algn="ctr"/>
            <a:r>
              <a:rPr lang="zh-CN" altLang="en-US" sz="1600"/>
              <a:t>考察现存后进行实现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9387205" y="3554730"/>
            <a:ext cx="2011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向</a:t>
            </a:r>
            <a:r>
              <a:rPr lang="en-US" altLang="zh-CN" sz="1600" b="1"/>
              <a:t>APP</a:t>
            </a:r>
            <a:r>
              <a:rPr lang="zh-CN" altLang="en-US" sz="1600" b="1"/>
              <a:t>端转移</a:t>
            </a:r>
            <a:endParaRPr lang="zh-CN" altLang="en-US" sz="1600"/>
          </a:p>
          <a:p>
            <a:pPr algn="ctr"/>
            <a:r>
              <a:rPr lang="zh-CN" altLang="en-US" sz="1600"/>
              <a:t>规避小程序的局限性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935990" y="584073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统一认证服务</a:t>
            </a:r>
            <a:endParaRPr lang="zh-CN" altLang="en-US" sz="1600" b="1"/>
          </a:p>
          <a:p>
            <a:pPr algn="ctr"/>
            <a:r>
              <a:rPr lang="zh-CN" altLang="en-US" sz="1600"/>
              <a:t>真正解决人员混杂问题</a:t>
            </a:r>
            <a:endParaRPr lang="zh-CN" altLang="en-US" sz="1600"/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7945" y="134620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项目发展展望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78425" y="192976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项目推广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4" name="图片 13" descr=")FH]WS50XFT{[1]4EJ{A1Q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35" y="2444115"/>
            <a:ext cx="1905000" cy="3389630"/>
          </a:xfrm>
          <a:prstGeom prst="rect">
            <a:avLst/>
          </a:prstGeom>
        </p:spPr>
      </p:pic>
      <p:pic>
        <p:nvPicPr>
          <p:cNvPr id="18" name="图片 17" descr="B8C)6~N0H[_WTKGM[(IG6Y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0" y="2444115"/>
            <a:ext cx="1905635" cy="33902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84985" y="5834380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借助公众号</a:t>
            </a:r>
            <a:endParaRPr lang="zh-CN" altLang="en-US" sz="1600" b="1"/>
          </a:p>
          <a:p>
            <a:pPr algn="ctr"/>
            <a:r>
              <a:rPr lang="zh-CN" altLang="en-US" sz="1600"/>
              <a:t>征得同意后便可实现关联</a:t>
            </a:r>
            <a:endParaRPr lang="zh-CN" altLang="en-US" sz="1600"/>
          </a:p>
          <a:p>
            <a:pPr algn="ctr"/>
            <a:r>
              <a:rPr lang="zh-CN" altLang="en-US" sz="1600"/>
              <a:t>推送消息进行介绍</a:t>
            </a:r>
            <a:endParaRPr lang="zh-CN" altLang="en-US" sz="1600"/>
          </a:p>
        </p:txBody>
      </p:sp>
      <p:sp>
        <p:nvSpPr>
          <p:cNvPr id="20" name="文本框 19"/>
          <p:cNvSpPr txBox="1"/>
          <p:nvPr/>
        </p:nvSpPr>
        <p:spPr>
          <a:xfrm>
            <a:off x="5382895" y="5834380"/>
            <a:ext cx="2824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群内宣传</a:t>
            </a:r>
            <a:endParaRPr lang="zh-CN" altLang="en-US" sz="1600" b="1"/>
          </a:p>
          <a:p>
            <a:pPr algn="ctr"/>
            <a:r>
              <a:rPr lang="zh-CN" altLang="en-US" sz="1600"/>
              <a:t>之前进行过调研，有知名度</a:t>
            </a:r>
            <a:endParaRPr lang="zh-CN" altLang="en-US" sz="1600"/>
          </a:p>
          <a:p>
            <a:pPr algn="ctr"/>
            <a:r>
              <a:rPr lang="zh-CN" altLang="en-US" sz="1600"/>
              <a:t>用户优质，愿意使用跳蚤市场</a:t>
            </a:r>
            <a:endParaRPr lang="zh-CN" altLang="en-US" sz="1600"/>
          </a:p>
        </p:txBody>
      </p:sp>
      <p:sp>
        <p:nvSpPr>
          <p:cNvPr id="21" name="文本框 20"/>
          <p:cNvSpPr txBox="1"/>
          <p:nvPr/>
        </p:nvSpPr>
        <p:spPr>
          <a:xfrm>
            <a:off x="9631680" y="3299460"/>
            <a:ext cx="995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海报宣传</a:t>
            </a:r>
            <a:endParaRPr lang="zh-CN" altLang="en-US" sz="1600" b="1"/>
          </a:p>
          <a:p>
            <a:pPr algn="ctr"/>
            <a:r>
              <a:rPr lang="zh-CN" altLang="en-US" sz="1600"/>
              <a:t>遍布校园</a:t>
            </a:r>
            <a:endParaRPr lang="zh-CN" altLang="en-US" sz="1600"/>
          </a:p>
          <a:p>
            <a:pPr algn="ctr"/>
            <a:r>
              <a:rPr lang="zh-CN" altLang="en-US" sz="1600"/>
              <a:t>眼熟</a:t>
            </a:r>
            <a:endParaRPr lang="zh-CN" altLang="en-US" sz="1600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19270" y="267652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修我甲兵，与子偕行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17035" y="3777615"/>
            <a:ext cx="31299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/>
              <a:t>感 谢 观 看</a:t>
            </a:r>
            <a:endParaRPr lang="zh-CN" altLang="en-US" sz="4800"/>
          </a:p>
        </p:txBody>
      </p:sp>
      <p:sp>
        <p:nvSpPr>
          <p:cNvPr id="14" name="文本框 13"/>
          <p:cNvSpPr txBox="1"/>
          <p:nvPr/>
        </p:nvSpPr>
        <p:spPr>
          <a:xfrm>
            <a:off x="5081270" y="178625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</a:rPr>
              <a:t>偕行</a:t>
            </a:r>
            <a:endParaRPr lang="zh-CN" altLang="en-US" sz="48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66970" y="163258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>
                <a:latin typeface="华文楷体" panose="02010600040101010101" charset="-122"/>
                <a:ea typeface="华文楷体" panose="02010600040101010101" charset="-122"/>
              </a:rPr>
              <a:t>目录</a:t>
            </a:r>
            <a:endParaRPr lang="zh-CN" altLang="en-US" sz="48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66970" y="2611755"/>
            <a:ext cx="1503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·</a:t>
            </a:r>
            <a:r>
              <a:rPr lang="zh-CN" altLang="en-US" sz="2400"/>
              <a:t>项目背景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4966970" y="3366770"/>
            <a:ext cx="211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·</a:t>
            </a:r>
            <a:r>
              <a:rPr lang="zh-CN" altLang="en-US" sz="2400"/>
              <a:t>偕行整体展示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4966970" y="4124960"/>
            <a:ext cx="211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·</a:t>
            </a:r>
            <a:r>
              <a:rPr lang="zh-CN" altLang="en-US" sz="2400"/>
              <a:t>偕行特色介绍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966970" y="4874260"/>
            <a:ext cx="2113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sym typeface="+mn-ea"/>
              </a:rPr>
              <a:t>·</a:t>
            </a:r>
            <a:r>
              <a:rPr lang="zh-CN" altLang="en-US" sz="2400"/>
              <a:t>项目发展展望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174490" y="1715135"/>
            <a:ext cx="3625215" cy="3785235"/>
            <a:chOff x="6574" y="2701"/>
            <a:chExt cx="5709" cy="5961"/>
          </a:xfrm>
        </p:grpSpPr>
        <p:pic>
          <p:nvPicPr>
            <p:cNvPr id="11" name="图片 10" descr="t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66" y="3013"/>
              <a:ext cx="5255" cy="455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649" y="3681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74" y="2701"/>
              <a:ext cx="5709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74" y="6832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49" y="6423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387" y="7340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855845" y="3075305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0160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77945" y="134620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项目背景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23160" y="2549525"/>
            <a:ext cx="43878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</a:t>
            </a:r>
            <a:r>
              <a:t>北航学生现在拥有自己的跳蚤市场，但仅为 QQ 群的形式，存在很多不足：</a:t>
            </a:r>
          </a:p>
          <a:p/>
          <a:p>
            <a:r>
              <a:t>       </a:t>
            </a:r>
            <a:r>
              <a:rPr lang="en-US" b="1"/>
              <a:t>1.</a:t>
            </a:r>
            <a:r>
              <a:rPr lang="zh-CN" altLang="en-US" b="1"/>
              <a:t>群内人员混杂难以区分</a:t>
            </a:r>
            <a:endParaRPr lang="zh-CN" altLang="en-US"/>
          </a:p>
          <a:p>
            <a:r>
              <a:t>       </a:t>
            </a:r>
            <a:endParaRPr lang="zh-CN"/>
          </a:p>
          <a:p>
            <a:r>
              <a:rPr lang="zh-CN"/>
              <a:t>       </a:t>
            </a:r>
            <a:r>
              <a:rPr lang="en-US" altLang="zh-CN" b="1"/>
              <a:t>2.</a:t>
            </a:r>
            <a:r>
              <a:rPr lang="zh-CN" altLang="en-US" b="1"/>
              <a:t>商品查找时的混乱</a:t>
            </a:r>
            <a:endParaRPr lang="zh-CN" altLang="en-US"/>
          </a:p>
          <a:p>
            <a:r>
              <a:t>       </a:t>
            </a:r>
          </a:p>
          <a:p>
            <a:r>
              <a:t>       </a:t>
            </a:r>
            <a:r>
              <a:rPr lang="en-US" b="1"/>
              <a:t>3.</a:t>
            </a:r>
            <a:r>
              <a:rPr lang="zh-CN" altLang="en-US" b="1"/>
              <a:t>缺乏跳蚤市场应有的其他功能</a:t>
            </a:r>
            <a:endParaRPr lang="zh-CN" altLang="en-US" b="1"/>
          </a:p>
          <a:p>
            <a:r>
              <a:t>       </a:t>
            </a:r>
          </a:p>
          <a:p>
            <a:r>
              <a:t>       </a:t>
            </a:r>
            <a:r>
              <a:rPr lang="zh-CN"/>
              <a:t>软件学院科技实践部</a:t>
            </a:r>
            <a:r>
              <a:t>为了</a:t>
            </a:r>
            <a:r>
              <a:rPr lang="zh-CN"/>
              <a:t>利用自身能力去</a:t>
            </a:r>
            <a:r>
              <a:rPr lang="zh-CN"/>
              <a:t>创造</a:t>
            </a:r>
            <a:r>
              <a:t>一个更优秀的跳蚤市场，</a:t>
            </a:r>
            <a:r>
              <a:rPr lang="zh-CN"/>
              <a:t>在调研后选择了小程序的主体来开发这一项目。</a:t>
            </a:r>
            <a:endParaRPr 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35" y="848360"/>
            <a:ext cx="3096260" cy="3573145"/>
          </a:xfrm>
          <a:prstGeom prst="rect">
            <a:avLst/>
          </a:prstGeom>
        </p:spPr>
      </p:pic>
      <p:pic>
        <p:nvPicPr>
          <p:cNvPr id="17" name="图片 16" descr="V(@%XM)V_HHJT[N~R41I%]8"/>
          <p:cNvPicPr>
            <a:picLocks noChangeAspect="1"/>
          </p:cNvPicPr>
          <p:nvPr/>
        </p:nvPicPr>
        <p:blipFill>
          <a:blip r:embed="rId3"/>
          <a:srcRect t="15854" r="1384" b="29109"/>
          <a:stretch>
            <a:fillRect/>
          </a:stretch>
        </p:blipFill>
        <p:spPr>
          <a:xfrm>
            <a:off x="8548370" y="3405505"/>
            <a:ext cx="3077210" cy="305308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1230610" y="4585335"/>
            <a:ext cx="394970" cy="110236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48370" y="5779770"/>
            <a:ext cx="3077845" cy="3702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101705" y="4316095"/>
            <a:ext cx="488315" cy="2019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174490" y="1715135"/>
            <a:ext cx="3625215" cy="3785235"/>
            <a:chOff x="6574" y="2701"/>
            <a:chExt cx="5709" cy="5961"/>
          </a:xfrm>
        </p:grpSpPr>
        <p:pic>
          <p:nvPicPr>
            <p:cNvPr id="11" name="图片 10" descr="t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66" y="3013"/>
              <a:ext cx="5255" cy="455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649" y="3681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74" y="2701"/>
              <a:ext cx="5709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74" y="6832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49" y="6423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387" y="7340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47845" y="3075305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偕行整体展示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7945" y="134620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偕行整体展示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1" name="图片 10" descr="个人信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510" y="2459355"/>
            <a:ext cx="1887220" cy="3356610"/>
          </a:xfrm>
          <a:prstGeom prst="rect">
            <a:avLst/>
          </a:prstGeom>
        </p:spPr>
      </p:pic>
      <p:pic>
        <p:nvPicPr>
          <p:cNvPr id="12" name="图片 11" descr="首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444115"/>
            <a:ext cx="1894205" cy="3369310"/>
          </a:xfrm>
          <a:prstGeom prst="rect">
            <a:avLst/>
          </a:prstGeom>
        </p:spPr>
      </p:pic>
      <p:pic>
        <p:nvPicPr>
          <p:cNvPr id="13" name="图片 12" descr="分类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060" y="2459355"/>
            <a:ext cx="1885315" cy="3354070"/>
          </a:xfrm>
          <a:prstGeom prst="rect">
            <a:avLst/>
          </a:prstGeom>
        </p:spPr>
      </p:pic>
      <p:pic>
        <p:nvPicPr>
          <p:cNvPr id="14" name="图片 13" descr="商品列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660" y="2459355"/>
            <a:ext cx="1887855" cy="3357245"/>
          </a:xfrm>
          <a:prstGeom prst="rect">
            <a:avLst/>
          </a:prstGeom>
        </p:spPr>
      </p:pic>
      <p:pic>
        <p:nvPicPr>
          <p:cNvPr id="19" name="图片 18" descr="商品详情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890" y="2444115"/>
            <a:ext cx="1893570" cy="336931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976485" y="2759710"/>
            <a:ext cx="680085" cy="515620"/>
          </a:xfrm>
          <a:prstGeom prst="rect">
            <a:avLst/>
          </a:prstGeom>
          <a:solidFill>
            <a:srgbClr val="4B71AA"/>
          </a:solidFill>
          <a:ln>
            <a:solidFill>
              <a:srgbClr val="4B71AA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33045" y="581342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首页</a:t>
            </a:r>
            <a:endParaRPr lang="zh-CN" altLang="en-US" sz="1600"/>
          </a:p>
          <a:p>
            <a:pPr algn="ctr"/>
            <a:r>
              <a:rPr lang="zh-CN" altLang="en-US" sz="1600"/>
              <a:t>最新商品及更新公告栏</a:t>
            </a:r>
            <a:endParaRPr lang="zh-CN" altLang="en-US" sz="1600"/>
          </a:p>
        </p:txBody>
      </p:sp>
      <p:sp>
        <p:nvSpPr>
          <p:cNvPr id="22" name="文本框 21"/>
          <p:cNvSpPr txBox="1"/>
          <p:nvPr/>
        </p:nvSpPr>
        <p:spPr>
          <a:xfrm>
            <a:off x="2600960" y="5816600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分类页面</a:t>
            </a:r>
            <a:endParaRPr lang="zh-CN" altLang="en-US" sz="1600"/>
          </a:p>
          <a:p>
            <a:pPr algn="ctr"/>
            <a:r>
              <a:rPr lang="zh-CN" altLang="en-US" sz="1600"/>
              <a:t>调研后分类，功能汇总</a:t>
            </a:r>
            <a:endParaRPr lang="zh-CN" altLang="en-US" sz="1600"/>
          </a:p>
        </p:txBody>
      </p:sp>
      <p:sp>
        <p:nvSpPr>
          <p:cNvPr id="23" name="文本框 22"/>
          <p:cNvSpPr txBox="1"/>
          <p:nvPr/>
        </p:nvSpPr>
        <p:spPr>
          <a:xfrm>
            <a:off x="5036185" y="5816600"/>
            <a:ext cx="221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商品列表</a:t>
            </a:r>
            <a:endParaRPr lang="zh-CN" altLang="en-US" sz="1600" b="1"/>
          </a:p>
          <a:p>
            <a:pPr algn="ctr"/>
            <a:r>
              <a:rPr lang="zh-CN" altLang="en-US" sz="1600"/>
              <a:t>价格、时间、地点筛选</a:t>
            </a:r>
            <a:endParaRPr lang="zh-CN" altLang="en-US" sz="1600"/>
          </a:p>
          <a:p>
            <a:pPr algn="ctr"/>
            <a:r>
              <a:rPr lang="zh-CN" altLang="en-US" sz="1600"/>
              <a:t>多排列方式</a:t>
            </a:r>
            <a:endParaRPr lang="zh-CN" altLang="en-US" sz="1600"/>
          </a:p>
        </p:txBody>
      </p:sp>
      <p:sp>
        <p:nvSpPr>
          <p:cNvPr id="24" name="文本框 23"/>
          <p:cNvSpPr txBox="1"/>
          <p:nvPr/>
        </p:nvSpPr>
        <p:spPr>
          <a:xfrm>
            <a:off x="7239635" y="5816600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商品详情</a:t>
            </a:r>
            <a:endParaRPr lang="zh-CN" altLang="en-US" sz="1600" b="1"/>
          </a:p>
          <a:p>
            <a:pPr algn="ctr"/>
            <a:r>
              <a:rPr lang="zh-CN" altLang="en-US" sz="1600"/>
              <a:t>展示必要信息</a:t>
            </a:r>
            <a:endParaRPr lang="zh-CN" altLang="en-US" sz="1600"/>
          </a:p>
          <a:p>
            <a:pPr algn="ctr"/>
            <a:r>
              <a:rPr lang="zh-CN" altLang="en-US" sz="1600"/>
              <a:t>点击复制便于买卖方交流</a:t>
            </a:r>
            <a:endParaRPr lang="zh-CN" altLang="en-US" sz="1600"/>
          </a:p>
        </p:txBody>
      </p:sp>
      <p:sp>
        <p:nvSpPr>
          <p:cNvPr id="25" name="文本框 24"/>
          <p:cNvSpPr txBox="1"/>
          <p:nvPr/>
        </p:nvSpPr>
        <p:spPr>
          <a:xfrm>
            <a:off x="9758680" y="5816600"/>
            <a:ext cx="2214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个人信息</a:t>
            </a:r>
            <a:endParaRPr lang="zh-CN" altLang="en-US" sz="1600"/>
          </a:p>
          <a:p>
            <a:pPr algn="ctr"/>
            <a:r>
              <a:rPr lang="zh-CN" altLang="en-US" sz="1600"/>
              <a:t>收藏夹和个人店铺</a:t>
            </a:r>
            <a:endParaRPr lang="zh-CN" altLang="en-US" sz="1600"/>
          </a:p>
          <a:p>
            <a:pPr algn="ctr"/>
            <a:r>
              <a:rPr lang="zh-CN" altLang="en-US" sz="1600"/>
              <a:t>同时包括工具以及设置</a:t>
            </a:r>
            <a:endParaRPr lang="zh-CN" altLang="en-US" sz="1600"/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174490" y="1715135"/>
            <a:ext cx="3625215" cy="3785235"/>
            <a:chOff x="6574" y="2701"/>
            <a:chExt cx="5709" cy="5961"/>
          </a:xfrm>
        </p:grpSpPr>
        <p:pic>
          <p:nvPicPr>
            <p:cNvPr id="11" name="图片 10" descr="t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66" y="3013"/>
              <a:ext cx="5255" cy="455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649" y="3681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74" y="2701"/>
              <a:ext cx="5709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74" y="6832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49" y="6423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387" y="7340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47845" y="3075305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偕行特色介绍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77945" y="134620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</a:rPr>
              <a:t>偕行特色介绍</a:t>
            </a:r>
            <a:endParaRPr lang="zh-CN" altLang="en-US" sz="32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78425" y="192976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结合校园、注重体验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1" name="图片 10" descr="信息设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444115"/>
            <a:ext cx="1869440" cy="3323590"/>
          </a:xfrm>
          <a:prstGeom prst="rect">
            <a:avLst/>
          </a:prstGeom>
        </p:spPr>
      </p:pic>
      <p:pic>
        <p:nvPicPr>
          <p:cNvPr id="12" name="图片 11" descr="书籍列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85" y="2444115"/>
            <a:ext cx="1869440" cy="3324225"/>
          </a:xfrm>
          <a:prstGeom prst="rect">
            <a:avLst/>
          </a:prstGeom>
        </p:spPr>
      </p:pic>
      <p:pic>
        <p:nvPicPr>
          <p:cNvPr id="14" name="图片 13" descr="镖局菜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595" y="2444750"/>
            <a:ext cx="1869440" cy="332359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27380" y="3331845"/>
            <a:ext cx="296545" cy="27114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27380" y="3851910"/>
            <a:ext cx="466090" cy="50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73355" y="5768340"/>
            <a:ext cx="180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信息设置</a:t>
            </a:r>
            <a:endParaRPr lang="zh-CN" altLang="en-US" sz="1600" b="1"/>
          </a:p>
          <a:p>
            <a:pPr algn="ctr"/>
            <a:r>
              <a:rPr lang="zh-CN" altLang="en-US" sz="1600"/>
              <a:t>拓展功能使用</a:t>
            </a:r>
            <a:endParaRPr lang="zh-CN" altLang="en-US" sz="1600"/>
          </a:p>
          <a:p>
            <a:pPr algn="ctr"/>
            <a:r>
              <a:rPr lang="zh-CN" altLang="en-US" sz="1600"/>
              <a:t>临时确认学生身份</a:t>
            </a:r>
            <a:endParaRPr lang="zh-CN" altLang="en-US" sz="1600"/>
          </a:p>
        </p:txBody>
      </p:sp>
      <p:sp>
        <p:nvSpPr>
          <p:cNvPr id="22" name="文本框 21"/>
          <p:cNvSpPr txBox="1"/>
          <p:nvPr/>
        </p:nvSpPr>
        <p:spPr>
          <a:xfrm>
            <a:off x="1917065" y="5767705"/>
            <a:ext cx="2418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协助筛选</a:t>
            </a:r>
            <a:endParaRPr lang="zh-CN" altLang="en-US" sz="1600"/>
          </a:p>
          <a:p>
            <a:pPr algn="ctr"/>
            <a:r>
              <a:rPr lang="zh-CN" altLang="en-US" sz="1600"/>
              <a:t>整理旧书列表，点击查询</a:t>
            </a:r>
            <a:endParaRPr lang="zh-CN" altLang="en-US" sz="1600"/>
          </a:p>
          <a:p>
            <a:pPr algn="ctr"/>
            <a:r>
              <a:rPr lang="zh-CN" altLang="en-US" sz="1600"/>
              <a:t>后续拓展到其他模块</a:t>
            </a:r>
            <a:endParaRPr lang="zh-CN" altLang="en-US" sz="1600"/>
          </a:p>
        </p:txBody>
      </p:sp>
      <p:sp>
        <p:nvSpPr>
          <p:cNvPr id="23" name="文本框 22"/>
          <p:cNvSpPr txBox="1"/>
          <p:nvPr/>
        </p:nvSpPr>
        <p:spPr>
          <a:xfrm>
            <a:off x="5136515" y="5767705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沙航镖局</a:t>
            </a:r>
            <a:endParaRPr lang="zh-CN" altLang="en-US" sz="1600"/>
          </a:p>
          <a:p>
            <a:pPr algn="ctr"/>
            <a:r>
              <a:rPr lang="zh-CN" altLang="en-US" sz="1600"/>
              <a:t>邮寄、查询链接汇总</a:t>
            </a:r>
            <a:endParaRPr lang="zh-CN" altLang="en-US" sz="1600"/>
          </a:p>
          <a:p>
            <a:pPr algn="ctr"/>
            <a:r>
              <a:rPr lang="zh-CN" altLang="en-US" sz="1600"/>
              <a:t>便捷多校区交易</a:t>
            </a:r>
            <a:endParaRPr lang="zh-CN" altLang="en-US" sz="1600"/>
          </a:p>
        </p:txBody>
      </p:sp>
      <p:pic>
        <p:nvPicPr>
          <p:cNvPr id="15" name="图片 14" descr="常见问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975" y="2444750"/>
            <a:ext cx="1888490" cy="3357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01380" y="5802630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问题汇总</a:t>
            </a:r>
            <a:endParaRPr lang="zh-CN" altLang="en-US" sz="1600"/>
          </a:p>
        </p:txBody>
      </p:sp>
      <p:pic>
        <p:nvPicPr>
          <p:cNvPr id="16" name="图片 15" descr="吐槽社区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2380" y="2444115"/>
            <a:ext cx="1888490" cy="33578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395585" y="5801995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 b="1"/>
              <a:t>设置反馈专区</a:t>
            </a:r>
            <a:endParaRPr lang="zh-CN" altLang="en-US" sz="1600" b="1"/>
          </a:p>
          <a:p>
            <a:pPr algn="ctr"/>
            <a:r>
              <a:rPr lang="zh-CN" altLang="en-US" sz="1600"/>
              <a:t>促进用户交流</a:t>
            </a:r>
            <a:endParaRPr lang="zh-CN" altLang="en-US" sz="1600"/>
          </a:p>
          <a:p>
            <a:pPr algn="ctr"/>
            <a:r>
              <a:rPr lang="zh-CN" altLang="en-US" sz="1600"/>
              <a:t>实时更正问题</a:t>
            </a:r>
            <a:endParaRPr lang="zh-CN" altLang="en-US" sz="1600"/>
          </a:p>
        </p:txBody>
      </p:sp>
      <p:pic>
        <p:nvPicPr>
          <p:cNvPr id="13" name="图片 12" descr="镖单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855" y="2443480"/>
            <a:ext cx="1869440" cy="33242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255" y="0"/>
            <a:ext cx="12174855" cy="6858000"/>
            <a:chOff x="13" y="0"/>
            <a:chExt cx="19173" cy="10800"/>
          </a:xfrm>
        </p:grpSpPr>
        <p:pic>
          <p:nvPicPr>
            <p:cNvPr id="2" name="图片 1" descr="timg"/>
            <p:cNvPicPr>
              <a:picLocks noChangeAspect="1"/>
            </p:cNvPicPr>
            <p:nvPr/>
          </p:nvPicPr>
          <p:blipFill>
            <a:blip r:embed="rId1"/>
            <a:srcRect r="49948"/>
            <a:stretch>
              <a:fillRect/>
            </a:stretch>
          </p:blipFill>
          <p:spPr>
            <a:xfrm>
              <a:off x="13" y="0"/>
              <a:ext cx="6228" cy="10801"/>
            </a:xfrm>
            <a:prstGeom prst="rect">
              <a:avLst/>
            </a:prstGeom>
          </p:spPr>
        </p:pic>
        <p:pic>
          <p:nvPicPr>
            <p:cNvPr id="3" name="图片 2" descr="timg"/>
            <p:cNvPicPr>
              <a:picLocks noChangeAspect="1"/>
            </p:cNvPicPr>
            <p:nvPr/>
          </p:nvPicPr>
          <p:blipFill>
            <a:blip r:embed="rId1"/>
            <a:srcRect l="50159"/>
            <a:stretch>
              <a:fillRect/>
            </a:stretch>
          </p:blipFill>
          <p:spPr>
            <a:xfrm>
              <a:off x="12932" y="0"/>
              <a:ext cx="6254" cy="108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107" y="0"/>
              <a:ext cx="7050" cy="1079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1" y="2557"/>
              <a:ext cx="13967" cy="7389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62890"/>
            <a:ext cx="2515235" cy="218122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4174490" y="1715135"/>
            <a:ext cx="3625215" cy="3785235"/>
            <a:chOff x="6574" y="2701"/>
            <a:chExt cx="5709" cy="5961"/>
          </a:xfrm>
        </p:grpSpPr>
        <p:pic>
          <p:nvPicPr>
            <p:cNvPr id="11" name="图片 10" descr="tim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66" y="3013"/>
              <a:ext cx="5255" cy="455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649" y="3681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574" y="2701"/>
              <a:ext cx="5709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574" y="6832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49" y="6423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0387" y="7340"/>
              <a:ext cx="1634" cy="1322"/>
            </a:xfrm>
            <a:prstGeom prst="rect">
              <a:avLst/>
            </a:prstGeom>
            <a:solidFill>
              <a:srgbClr val="8DE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47845" y="3075305"/>
            <a:ext cx="323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latin typeface="微软雅黑" panose="020B0503020204020204" charset="-122"/>
                <a:ea typeface="微软雅黑" panose="020B0503020204020204" charset="-122"/>
              </a:rPr>
              <a:t>项目发展展望</a:t>
            </a:r>
            <a:endParaRPr lang="zh-CN" altLang="en-US" sz="4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1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2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3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4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15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  <p:tag name="KSO_WM_SLIDE_MODEL_TYPE" val="cover"/>
</p:tagLst>
</file>

<file path=ppt/tags/tag5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9.xml><?xml version="1.0" encoding="utf-8"?>
<p:tagLst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WPS 演示</Application>
  <PresentationFormat>宽屏</PresentationFormat>
  <Paragraphs>116</Paragraphs>
  <Slides>12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Times New Roman</vt:lpstr>
      <vt:lpstr>华文楷体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_WY轩</cp:lastModifiedBy>
  <cp:revision>404</cp:revision>
  <dcterms:created xsi:type="dcterms:W3CDTF">2017-08-03T09:01:00Z</dcterms:created>
  <dcterms:modified xsi:type="dcterms:W3CDTF">2019-05-18T08:17:05Z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  <property fmtid="{D5CDD505-2E9C-101B-9397-08002B2CF9AE}" pid="3" name="KSORubyTemplateID">
    <vt:lpwstr>8</vt:lpwstr>
  </property>
</Properties>
</file>